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A50021"/>
    <a:srgbClr val="422C16"/>
    <a:srgbClr val="0C788E"/>
    <a:srgbClr val="54381C"/>
    <a:srgbClr val="FFFFA3"/>
    <a:srgbClr val="E6E6C4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23" autoAdjust="0"/>
    <p:restoredTop sz="94652" autoAdjust="0"/>
  </p:normalViewPr>
  <p:slideViewPr>
    <p:cSldViewPr>
      <p:cViewPr varScale="1">
        <p:scale>
          <a:sx n="110" d="100"/>
          <a:sy n="110" d="100"/>
        </p:scale>
        <p:origin x="154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D91AF4-38DE-428C-B4AF-AA78D44FBF9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52FD8-A282-4A65-A825-F457E3AC841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8BEB3-F9D9-44AB-BF53-F0270F3B48E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707448-0B64-45D7-A985-5BF671B68433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F9969D-D40C-476E-9E48-31E9C0C2071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D02F1-557B-4FD8-ADAD-4A56F2E6133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F426A2-A1A0-4781-8F45-9AD42AF32379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2370A8-C4BF-49C8-BEA4-6F5F79D6D89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A332D-E654-4230-98F8-9683A30B6A2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8DA845-D30F-439B-B093-EFE1B7F03D6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D3CCD-FF38-4D59-A64F-7C886B9D261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4101081-6C57-4690-BD9F-0A92C1C32F1A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4644008" y="4869160"/>
            <a:ext cx="4320480" cy="1151979"/>
          </a:xfrm>
        </p:spPr>
        <p:txBody>
          <a:bodyPr/>
          <a:lstStyle/>
          <a:p>
            <a:pPr algn="l"/>
            <a:r>
              <a:rPr lang="ru-RU" sz="3200" b="1" dirty="0" smtClean="0">
                <a:solidFill>
                  <a:srgbClr val="FFFF00"/>
                </a:solidFill>
              </a:rPr>
              <a:t>Международный день инвалидов</a:t>
            </a:r>
            <a:endParaRPr lang="es-ES" sz="3200" b="1" dirty="0">
              <a:solidFill>
                <a:srgbClr val="FFFF00"/>
              </a:solidFill>
            </a:endParaRPr>
          </a:p>
        </p:txBody>
      </p:sp>
      <p:sp>
        <p:nvSpPr>
          <p:cNvPr id="2217" name="Rectangle 169"/>
          <p:cNvSpPr>
            <a:spLocks noChangeArrowheads="1"/>
          </p:cNvSpPr>
          <p:nvPr/>
        </p:nvSpPr>
        <p:spPr bwMode="auto">
          <a:xfrm>
            <a:off x="4643438" y="2997200"/>
            <a:ext cx="3744912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s-E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МОУ «Эммаусская СОШ» в 2012 году вступила в программу «Доступная среда»</a:t>
            </a:r>
            <a:endParaRPr lang="ru-RU" dirty="0"/>
          </a:p>
        </p:txBody>
      </p:sp>
      <p:pic>
        <p:nvPicPr>
          <p:cNvPr id="4" name="Picture 2" descr="Ассортимент продукции доступная среда &quot;Исток-Аудио&quot;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688" y="3429000"/>
            <a:ext cx="4998203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Доступная среда 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— это физическое окружение, объекты транспорта, информации и связи, дооборудованные с учётом потребностей, возникающих в связи с инвалидностью, и позволяющая людям с ограниченными физическими возможностями вести независимый образ жизни. </a:t>
            </a:r>
          </a:p>
          <a:p>
            <a:endParaRPr lang="ru-RU" dirty="0"/>
          </a:p>
        </p:txBody>
      </p:sp>
    </p:spTree>
  </p:cSld>
  <p:clrMapOvr>
    <a:masterClrMapping/>
  </p:clrMapOvr>
  <p:transition spd="med" advClick="0" advTm="20000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/>
          <a:lstStyle/>
          <a:p>
            <a:r>
              <a:rPr lang="ru-RU" sz="2800" dirty="0" smtClean="0">
                <a:solidFill>
                  <a:srgbClr val="FFFF00"/>
                </a:solidFill>
              </a:rPr>
              <a:t>В школе созданы условия для обучения детей с ограниченными возможностями здоровья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Рисунок 3" descr="Z:\Рыбинцева А.И\доступная среда фото\DSCF5621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340768"/>
            <a:ext cx="2641621" cy="1981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Z:\Рыбинцева А.И\доступная среда фото\Изображение 0011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47864" y="1340768"/>
            <a:ext cx="259228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Z:\Рыбинцева А.И\доступная среда фото\IMG_1836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28184" y="1340768"/>
            <a:ext cx="2681018" cy="2011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Z:\Рыбинцева А.И\доступная среда фото\DSCF5626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1520" y="3645024"/>
            <a:ext cx="1740126" cy="232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Z:\Рыбинцева А.И\доступная среда фото\DSCF5620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339752" y="3933056"/>
            <a:ext cx="2448272" cy="191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Z:\Рыбинцева А.И\доступная среда фото\Изображение 021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236296" y="3717032"/>
            <a:ext cx="174202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Z:\Рыбинцева А.И\доступная среда фото\ллогопед (4)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932040" y="3933056"/>
            <a:ext cx="2223818" cy="166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0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Инвалид – это не приговор!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164866" name="Picture 2" descr="Картинки по запросу паралимпийцы россии 201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2420888"/>
            <a:ext cx="6667500" cy="375285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7992888" cy="136207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Они вдохновляют!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Ведь </a:t>
            </a:r>
            <a:r>
              <a:rPr lang="ru-RU" dirty="0">
                <a:solidFill>
                  <a:srgbClr val="C00000"/>
                </a:solidFill>
              </a:rPr>
              <a:t>если смогли они - то может и каждый из нас!</a:t>
            </a:r>
          </a:p>
        </p:txBody>
      </p:sp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Альберт Эйнштейн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Математик и физик, имеющий большие сложности с когнитивными процессами (тяжело давало обучение, познание мира). Он не разговаривал до 3 лет. С трудом овладевал математикой в школьные годы, а также с большими усилиями овладевал письменной речью.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2818" name="Picture 2" descr="http://www.ravnye.ru/111KatalogElena/famous/albert_ehjnshtejn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43808" y="188640"/>
            <a:ext cx="3312368" cy="207575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933056"/>
            <a:ext cx="8229600" cy="2609131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Александр Грэхем </a:t>
            </a:r>
            <a:r>
              <a:rPr lang="ru-RU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Белл</a:t>
            </a:r>
          </a:p>
          <a:p>
            <a:pPr algn="ctr"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Затруднения с познавательными способностями. Изобрел телефон.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68962" name="Picture 2" descr="http://www.ravnye.ru/111KatalogElena/famous/aleksandr_grehkhem_bel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67744" y="332656"/>
            <a:ext cx="4400487" cy="316835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338936" cy="1143000"/>
          </a:xfrm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Томас Эдисон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132856"/>
            <a:ext cx="8784976" cy="4725144"/>
          </a:xfrm>
        </p:spPr>
        <p:txBody>
          <a:bodyPr/>
          <a:lstStyle/>
          <a:p>
            <a:pPr>
              <a:buNone/>
            </a:pP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Великий изобретатель, который за свою жизнь придумал более 1000 изобретений, которыми каждый из нас пользуется в своей повседневности.</a:t>
            </a:r>
            <a:b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свои ранние годы его считали недоразвитым, потому что он не мог читать до 12 лет. Позже парень признается, что он стал глухим после того, как засовывал себе детские игрушечные паровозики в уши.</a:t>
            </a:r>
            <a:b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Изначально он привлек к себе внимание всего света, изобретя фонограф, а затем - электрическую лампочку.</a:t>
            </a:r>
            <a:b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Кстати, чтобы изобрести её, Томасу понадобилось сделать более 10 000 попыток, к которым он относился не как к 10 000 ошибок, а как к 10 000 возможностям, приближающим его к цели.</a:t>
            </a:r>
            <a:b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0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Телеграф - это тоже его изобретение. А потом он стал преуспевающим дельцом, успешным бизнесменом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9986" name="Picture 2" descr="http://www.ravnye.ru/111KatalogElena/famous/tomas_ehdison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0"/>
            <a:ext cx="2857500" cy="2143125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Людвиг </a:t>
            </a:r>
            <a:r>
              <a:rPr lang="ru-RU" b="1" dirty="0" err="1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ван</a:t>
            </a:r>
            <a:r>
              <a:rPr lang="ru-RU" b="1" dirty="0" smtClean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 Бетховен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419056" cy="4525963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Популярные в свои времена музыкант, величайший немецкий композитор, последнюю треть своей жизни был глухим. Пианист и автор ряда знаменитых музыкальных произведений.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71010" name="Picture 2" descr="http://www.ravnye.ru/111KatalogElena/famous/ljudvig_van_betkhoven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76256" y="116632"/>
            <a:ext cx="2124075" cy="28575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74638"/>
            <a:ext cx="5904656" cy="1143000"/>
          </a:xfrm>
        </p:spPr>
        <p:txBody>
          <a:bodyPr/>
          <a:lstStyle/>
          <a:p>
            <a:r>
              <a:rPr lang="ru-RU" b="1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Стефен</a:t>
            </a:r>
            <a:r>
              <a:rPr lang="ru-RU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b="1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Хокинг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852936"/>
            <a:ext cx="8229600" cy="3672408"/>
          </a:xfrm>
        </p:spPr>
        <p:txBody>
          <a:bodyPr/>
          <a:lstStyle/>
          <a:p>
            <a:pPr>
              <a:buNone/>
            </a:pP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Физик и математик мирового уровня, считается вторым по величине ученым 20 века после Эйнштейна. Ему принадлежит теория большого взрыва и черной дыры.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Парализован практически полностью, осуществляет научную деятельность через компьютер, которые озвучивает его слова.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Жив и продолжает свои исследования, посетил космос, снимается в ряде научных программ и сериалах, фильмах.</a:t>
            </a:r>
            <a:endParaRPr lang="ru-RU" sz="2400" dirty="0"/>
          </a:p>
        </p:txBody>
      </p:sp>
      <p:pic>
        <p:nvPicPr>
          <p:cNvPr id="172034" name="Picture 2" descr="http://www.ravnye.ru/111KatalogElena/famous/stefen_khokin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229600" cy="782638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3 декабря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73238"/>
            <a:ext cx="8229600" cy="4679950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1992 году в конце Десятилетия инвалидов Организации Объединенных Наций (1983—1992) Генеральная Ассамблея ООН своей резолюцией №47/3 провозгласила </a:t>
            </a:r>
            <a:r>
              <a:rPr lang="ru-RU" sz="2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3 декабря Международным днем инвалидов 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u-RU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Day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Persons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Disabilities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с целью повышения осведомленности и мобилизации поддержки важных вопросов, касающихся включения людей с инвалидностью, как в общественные структуры, так и процессы развития.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143000"/>
          </a:xfrm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Том </a:t>
            </a:r>
            <a:r>
              <a:rPr lang="ru-RU" b="1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Круз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Звезда Голливуда, болен </a:t>
            </a:r>
            <a:r>
              <a:rPr lang="ru-RU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дислексией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Американский актёр, режиссёр, продюсер, сценарист.</a:t>
            </a:r>
            <a:endParaRPr lang="ru-RU" dirty="0"/>
          </a:p>
        </p:txBody>
      </p:sp>
      <p:pic>
        <p:nvPicPr>
          <p:cNvPr id="173058" name="Picture 2" descr="http://www.ravnye.ru/111KatalogElena/famous/tom_kruz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11814"/>
            <a:ext cx="2520280" cy="315035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984" cy="1143000"/>
          </a:xfrm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Уолт Дисней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770984" cy="4525963"/>
          </a:xfrm>
        </p:spPr>
        <p:txBody>
          <a:bodyPr/>
          <a:lstStyle/>
          <a:p>
            <a:pPr>
              <a:buNone/>
            </a:pP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Ограниченные когнитивные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способности.Американский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художник-мультипликатор, кинорежиссёр, актёр, сценарист и продюсер, основатель компании «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Walt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Disney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Productions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», которая к настоящему времени превратилась в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мультимедийную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империю «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Walt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Disney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Company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Является создателем первых в истории кинематографа звукового и музыкального мультфильмов.</a:t>
            </a:r>
            <a:endParaRPr lang="ru-RU" sz="2400" dirty="0"/>
          </a:p>
        </p:txBody>
      </p:sp>
      <p:pic>
        <p:nvPicPr>
          <p:cNvPr id="174082" name="Picture 2" descr="http://www.ravnye.ru/111KatalogElena/famous/uolt_disnej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28184" y="188640"/>
            <a:ext cx="2664296" cy="399644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143000"/>
          </a:xfrm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Винсент Ван </a:t>
            </a:r>
            <a:r>
              <a:rPr lang="ru-RU" b="1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Гог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9792" y="1600200"/>
            <a:ext cx="5987008" cy="4853136"/>
          </a:xfrm>
        </p:spPr>
        <p:txBody>
          <a:bodyPr/>
          <a:lstStyle/>
          <a:p>
            <a:pPr>
              <a:buNone/>
            </a:pP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Тип инвалидности - ментальные, психические заболевания. Является одним из самых дорогих художников мира. Внес огромный вклад в современное искусство.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Создал около 2000 картин и рисунков.</a:t>
            </a:r>
            <a:endParaRPr lang="ru-RU" dirty="0"/>
          </a:p>
        </p:txBody>
      </p:sp>
      <p:pic>
        <p:nvPicPr>
          <p:cNvPr id="175106" name="Picture 2" descr="http://www.ravnye.ru/111KatalogElena/famous/vinsent_van_go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260648"/>
            <a:ext cx="2376264" cy="294578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Ник </a:t>
            </a:r>
            <a:r>
              <a:rPr lang="ru-RU" dirty="0" err="1" smtClean="0">
                <a:solidFill>
                  <a:srgbClr val="FFFF00"/>
                </a:solidFill>
              </a:rPr>
              <a:t>Вуйчич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5220072" cy="4896544"/>
          </a:xfrm>
        </p:spPr>
        <p:txBody>
          <a:bodyPr/>
          <a:lstStyle/>
          <a:p>
            <a:pPr>
              <a:buNone/>
            </a:pP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Ник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Вуйчич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родился с синдромом </a:t>
            </a:r>
            <a:r>
              <a:rPr lang="ru-RU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Тетра-Амелия</a:t>
            </a:r>
            <a:r>
              <a:rPr lang="ru-RU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редким наследственным заболеванием, приводящим к отсутствию всех конечностей. Сейчас Ник - один из самых известных и популярных мотивационных спикеров в мире, имеет красавицу-жену и сына. И одним своим существованием дает надежду на нормальную, полноценную жизнь тысячам людей. </a:t>
            </a:r>
            <a:endParaRPr lang="ru-RU" sz="2400" dirty="0"/>
          </a:p>
        </p:txBody>
      </p:sp>
      <p:pic>
        <p:nvPicPr>
          <p:cNvPr id="176130" name="Picture 2" descr="Фото из открытых источников.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36096" y="1700808"/>
            <a:ext cx="3528392" cy="333452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5410944" cy="11430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Диана </a:t>
            </a:r>
            <a:r>
              <a:rPr lang="ru-RU" dirty="0" err="1" smtClean="0">
                <a:solidFill>
                  <a:srgbClr val="FFFF00"/>
                </a:solidFill>
              </a:rPr>
              <a:t>Гурцкая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1412776"/>
            <a:ext cx="5205264" cy="4525963"/>
          </a:xfrm>
        </p:spPr>
        <p:txBody>
          <a:bodyPr/>
          <a:lstStyle/>
          <a:p>
            <a:r>
              <a:rPr lang="ru-RU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Диа́на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Гуда́евна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Гурцка́я</a:t>
            </a:r>
            <a:r>
              <a:rPr lang="ru-RU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— российская эстрадная певица и общественный деятель; Заслуженная артистка России. Член Общественной палаты Российской Федерации, председатель Комиссии по поддержке семьи, детей и материнства.</a:t>
            </a:r>
            <a:endParaRPr lang="ru-RU" sz="2800" dirty="0"/>
          </a:p>
        </p:txBody>
      </p:sp>
      <p:sp>
        <p:nvSpPr>
          <p:cNvPr id="177154" name="AutoShape 2" descr="фотография Диана Гурцк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156" name="AutoShape 4" descr="фотография Диана Гурцк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7158" name="AutoShape 6" descr="фотография Диана Гурцка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Картинки по запросу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404664"/>
            <a:ext cx="2844778" cy="324036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8178" name="Picture 2" descr="7 мужских и 5 женских команд ведут борьбу за награды чемпионата России по волейболу сидя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260648"/>
            <a:ext cx="3392138" cy="2250555"/>
          </a:xfrm>
          <a:prstGeom prst="rect">
            <a:avLst/>
          </a:prstGeom>
          <a:noFill/>
        </p:spPr>
      </p:pic>
      <p:sp>
        <p:nvSpPr>
          <p:cNvPr id="178180" name="AutoShape 4" descr="Картинки по запросу паралимпийцы россии 201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8182" name="AutoShape 6" descr="Картинки по запросу паралимпийцы россии 201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8184" name="AutoShape 8" descr="Картинки по запросу паралимпийцы россии 201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8186" name="Picture 10" descr="Картинки по запросу паралимпийцы россии 20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11960" y="332656"/>
            <a:ext cx="4117546" cy="2226416"/>
          </a:xfrm>
          <a:prstGeom prst="rect">
            <a:avLst/>
          </a:prstGeom>
          <a:noFill/>
        </p:spPr>
      </p:pic>
      <p:pic>
        <p:nvPicPr>
          <p:cNvPr id="178188" name="Picture 12" descr="Картинки по запросу паралимпийцы россии 201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2780928"/>
            <a:ext cx="4249685" cy="2387919"/>
          </a:xfrm>
          <a:prstGeom prst="rect">
            <a:avLst/>
          </a:prstGeom>
          <a:noFill/>
        </p:spPr>
      </p:pic>
      <p:pic>
        <p:nvPicPr>
          <p:cNvPr id="178190" name="Picture 14" descr="Картинки по запросу паралимпийцы россии 201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60032" y="3068960"/>
            <a:ext cx="4032448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0" descr="http://img.cntiprogress.ru/image/%D0%BA%D0%BE%D1%80.%D1%88%D0%BA%D0%BE%D0%BB%D1%8B(2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75656" y="1569670"/>
            <a:ext cx="6192688" cy="437961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Цели,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ради которых этот день был провозглашен, — </a:t>
            </a:r>
            <a:r>
              <a:rPr lang="ru-RU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  <a:t>полное и равное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соблюдение прав человека и </a:t>
            </a:r>
            <a:r>
              <a:rPr lang="ru-RU" dirty="0">
                <a:solidFill>
                  <a:srgbClr val="A50021"/>
                </a:solidFill>
                <a:latin typeface="+mn-lt"/>
                <a:ea typeface="+mn-ea"/>
                <a:cs typeface="+mn-cs"/>
              </a:rPr>
              <a:t>участие </a:t>
            </a:r>
            <a:r>
              <a:rPr lang="ru-RU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инвалидов в жизни общества. Эти цели были поставлены во Всемирной программе действий в отношении инвалидов, принятой Генеральной Ассамблеей в 1982 году.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4386" name="Picture 2" descr="Цели, ради которых этот день был провозглашен, — полное и равное соблюдение прав человека и участие инвалидов в жизни общества (Фото: Stokkete, Shutterstock)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88640"/>
            <a:ext cx="1905000" cy="126682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Российское законодательство об образовании инвалидов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400" b="1" dirty="0"/>
              <a:t>Конституция Российской Федерации</a:t>
            </a:r>
            <a:r>
              <a:rPr lang="ru-RU" sz="2400" dirty="0"/>
              <a:t>      </a:t>
            </a:r>
            <a:endParaRPr lang="ru-RU" sz="2400" b="1" dirty="0"/>
          </a:p>
          <a:p>
            <a:r>
              <a:rPr lang="ru-RU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Федеральный закон "Об образовании в Российской Федерации" от 29.12.2012 N 273-ФЗ </a:t>
            </a:r>
          </a:p>
          <a:p>
            <a:pPr eaLnBrk="1" hangingPunct="1">
              <a:defRPr/>
            </a:pPr>
            <a:r>
              <a:rPr lang="ru-RU" sz="2400" b="1" dirty="0" smtClean="0"/>
              <a:t>Федеральный </a:t>
            </a:r>
            <a:r>
              <a:rPr lang="ru-RU" sz="2400" b="1" dirty="0"/>
              <a:t>закон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ru-RU" sz="2400" b="1" dirty="0"/>
              <a:t>«О социальной защите инвалидов в Российской </a:t>
            </a:r>
            <a:r>
              <a:rPr lang="ru-RU" sz="2400" b="1" dirty="0" smtClean="0"/>
              <a:t>Федерации» от </a:t>
            </a:r>
            <a:r>
              <a:rPr lang="ru-RU" sz="2400" b="1" dirty="0"/>
              <a:t>24 ноября 1995 г. № 181-ФЗ  </a:t>
            </a:r>
          </a:p>
          <a:p>
            <a:pPr eaLnBrk="1" hangingPunct="1">
              <a:defRPr/>
            </a:pPr>
            <a:r>
              <a:rPr lang="ru-RU" sz="2400" b="1" dirty="0"/>
              <a:t>Конвенция ООН о правах детей </a:t>
            </a:r>
          </a:p>
          <a:p>
            <a:pPr eaLnBrk="1" hangingPunct="1">
              <a:defRPr/>
            </a:pPr>
            <a:r>
              <a:rPr lang="ru-RU" sz="2400" b="1" dirty="0" err="1" smtClean="0"/>
              <a:t>Саламанская</a:t>
            </a:r>
            <a:r>
              <a:rPr lang="ru-RU" sz="2400" b="1" dirty="0" smtClean="0"/>
              <a:t> </a:t>
            </a:r>
            <a:r>
              <a:rPr lang="ru-RU" sz="2400" b="1" dirty="0"/>
              <a:t>Декларация</a:t>
            </a:r>
          </a:p>
          <a:p>
            <a:pPr eaLnBrk="1" hangingPunct="1">
              <a:defRPr/>
            </a:pPr>
            <a:r>
              <a:rPr lang="ru-RU" sz="2400" b="1" dirty="0"/>
              <a:t>Конвенция о правах людей с </a:t>
            </a:r>
            <a:r>
              <a:rPr lang="ru-RU" sz="2400" b="1" dirty="0" err="1"/>
              <a:t>инвалидостью</a:t>
            </a:r>
            <a:r>
              <a:rPr lang="ru-RU" sz="2800" b="1" dirty="0"/>
              <a:t>        </a:t>
            </a:r>
            <a:endParaRPr lang="ru-RU" sz="2400" dirty="0"/>
          </a:p>
        </p:txBody>
      </p:sp>
    </p:spTree>
  </p:cSld>
  <p:clrMapOvr>
    <a:masterClrMapping/>
  </p:clrMapOvr>
  <p:transition spd="med" advClick="0" advTm="20000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Обучающиеся с ограниченными возможностями здоровья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Picture 6" descr="http://shkola27penza.ucoz.ru/image/logo_CIE08_78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1772816"/>
            <a:ext cx="3456384" cy="3524380"/>
          </a:xfrm>
          <a:prstGeom prst="rect">
            <a:avLst/>
          </a:prstGeom>
          <a:noFill/>
        </p:spPr>
      </p:pic>
      <p:pic>
        <p:nvPicPr>
          <p:cNvPr id="5" name="Picture 4" descr="http://dostupsreda.ru/uploadedFiles/images/dkp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040" y="2204864"/>
            <a:ext cx="3522130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«Всем детям должна быть обеспечена возможность определить себя как личность и реализовать свои возможности, в безопасных и благоприятных условиях…" </a:t>
            </a:r>
          </a:p>
          <a:p>
            <a:endParaRPr lang="ru-RU" dirty="0"/>
          </a:p>
        </p:txBody>
      </p:sp>
      <p:pic>
        <p:nvPicPr>
          <p:cNvPr id="4" name="Picture 13" descr="new значек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11760" y="4149080"/>
            <a:ext cx="2493962" cy="250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20000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768752" cy="1143000"/>
          </a:xfrm>
        </p:spPr>
        <p:txBody>
          <a:bodyPr/>
          <a:lstStyle/>
          <a:p>
            <a:pPr algn="l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В  Декларации прав ребенка: 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u="sng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Ребенок имеет право</a:t>
            </a:r>
            <a:r>
              <a:rPr lang="ru-RU" sz="2400" u="sng" dirty="0" smtClean="0">
                <a:solidFill>
                  <a:srgbClr val="006666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6666"/>
                </a:solidFill>
              </a:rPr>
              <a:t>на семью</a:t>
            </a:r>
            <a:r>
              <a:rPr lang="en-US" sz="2000" dirty="0" smtClean="0">
                <a:solidFill>
                  <a:srgbClr val="006666"/>
                </a:solidFill>
              </a:rPr>
              <a:t>;</a:t>
            </a:r>
            <a:endParaRPr lang="ru-RU" sz="2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6666"/>
                </a:solidFill>
              </a:rPr>
              <a:t>на заботу и защиту со стороны государства, если нет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dirty="0" smtClean="0">
                <a:solidFill>
                  <a:srgbClr val="006666"/>
                </a:solidFill>
              </a:rPr>
              <a:t>временной или постоянной защиты со стороны родителей</a:t>
            </a:r>
            <a:r>
              <a:rPr lang="en-US" sz="2000" dirty="0" smtClean="0">
                <a:solidFill>
                  <a:srgbClr val="006666"/>
                </a:solidFill>
              </a:rPr>
              <a:t>;</a:t>
            </a:r>
            <a:endParaRPr lang="ru-RU" sz="2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6666"/>
                </a:solidFill>
              </a:rPr>
              <a:t>посещать школу и учиться</a:t>
            </a:r>
            <a:r>
              <a:rPr lang="en-US" sz="2000" dirty="0" smtClean="0">
                <a:solidFill>
                  <a:srgbClr val="006666"/>
                </a:solidFill>
              </a:rPr>
              <a:t>;</a:t>
            </a:r>
            <a:r>
              <a:rPr lang="ru-RU" sz="2000" dirty="0" smtClean="0">
                <a:solidFill>
                  <a:srgbClr val="006666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6666"/>
                </a:solidFill>
              </a:rPr>
              <a:t>на равенство в правах</a:t>
            </a:r>
            <a:r>
              <a:rPr lang="en-US" sz="2000" dirty="0" smtClean="0">
                <a:solidFill>
                  <a:srgbClr val="006666"/>
                </a:solidFill>
              </a:rPr>
              <a:t>;</a:t>
            </a:r>
            <a:endParaRPr lang="ru-RU" sz="2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6666"/>
                </a:solidFill>
              </a:rPr>
              <a:t>свободно выражать свои мысли</a:t>
            </a:r>
            <a:r>
              <a:rPr lang="en-US" sz="2000" dirty="0" smtClean="0">
                <a:solidFill>
                  <a:srgbClr val="006666"/>
                </a:solidFill>
              </a:rPr>
              <a:t>;</a:t>
            </a:r>
            <a:r>
              <a:rPr lang="ru-RU" sz="2000" dirty="0" smtClean="0">
                <a:solidFill>
                  <a:srgbClr val="006666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6666"/>
                </a:solidFill>
              </a:rPr>
              <a:t>на собственное мнение</a:t>
            </a:r>
            <a:r>
              <a:rPr lang="en-US" sz="2000" dirty="0" smtClean="0">
                <a:solidFill>
                  <a:srgbClr val="006666"/>
                </a:solidFill>
              </a:rPr>
              <a:t>;</a:t>
            </a:r>
            <a:endParaRPr lang="ru-RU" sz="2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6666"/>
                </a:solidFill>
              </a:rPr>
              <a:t>на имя и гражданство</a:t>
            </a:r>
            <a:r>
              <a:rPr lang="en-US" sz="2000" dirty="0" smtClean="0">
                <a:solidFill>
                  <a:srgbClr val="006666"/>
                </a:solidFill>
              </a:rPr>
              <a:t>;</a:t>
            </a:r>
            <a:endParaRPr lang="ru-RU" sz="2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6666"/>
                </a:solidFill>
              </a:rPr>
              <a:t>на получение информации</a:t>
            </a:r>
            <a:r>
              <a:rPr lang="en-US" sz="2000" dirty="0" smtClean="0">
                <a:solidFill>
                  <a:srgbClr val="006666"/>
                </a:solidFill>
              </a:rPr>
              <a:t>;</a:t>
            </a:r>
            <a:endParaRPr lang="ru-RU" sz="2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6666"/>
                </a:solidFill>
              </a:rPr>
              <a:t>на защиту от насилия и жестокого обращения</a:t>
            </a:r>
            <a:r>
              <a:rPr lang="en-US" sz="2000" dirty="0" smtClean="0">
                <a:solidFill>
                  <a:srgbClr val="006666"/>
                </a:solidFill>
              </a:rPr>
              <a:t>;</a:t>
            </a:r>
            <a:endParaRPr lang="ru-RU" sz="2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6666"/>
                </a:solidFill>
              </a:rPr>
              <a:t>на медицинское обслуживание</a:t>
            </a:r>
            <a:r>
              <a:rPr lang="en-US" sz="2000" dirty="0" smtClean="0">
                <a:solidFill>
                  <a:srgbClr val="006666"/>
                </a:solidFill>
              </a:rPr>
              <a:t>;</a:t>
            </a:r>
            <a:endParaRPr lang="ru-RU" sz="2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dirty="0" smtClean="0">
                <a:solidFill>
                  <a:srgbClr val="006666"/>
                </a:solidFill>
              </a:rPr>
              <a:t>на отдых и досуг</a:t>
            </a:r>
            <a:r>
              <a:rPr lang="en-US" sz="2000" dirty="0" smtClean="0">
                <a:solidFill>
                  <a:srgbClr val="006666"/>
                </a:solidFill>
              </a:rPr>
              <a:t>;</a:t>
            </a:r>
            <a:endParaRPr lang="ru-RU" sz="2000" dirty="0" smtClean="0">
              <a:solidFill>
                <a:srgbClr val="0066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i="1" dirty="0" smtClean="0">
                <a:solidFill>
                  <a:srgbClr val="7030A0"/>
                </a:solidFill>
              </a:rPr>
              <a:t>на дополнительную помощь со стороны государства,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i="1" dirty="0" smtClean="0">
                <a:solidFill>
                  <a:srgbClr val="7030A0"/>
                </a:solidFill>
              </a:rPr>
              <a:t>   если есть особые потребности (например,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000" i="1" dirty="0" smtClean="0">
                <a:solidFill>
                  <a:srgbClr val="7030A0"/>
                </a:solidFill>
              </a:rPr>
              <a:t>   у детей с ограниченными возможностями) 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Image1" descr="http://bk-detstvo.narod.ru/images/pravo_konvencia.gif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380312" y="3212976"/>
            <a:ext cx="150498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3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58050" y="5013176"/>
            <a:ext cx="1785950" cy="1581141"/>
          </a:xfrm>
          <a:prstGeom prst="rect">
            <a:avLst/>
          </a:prstGeom>
          <a:noFill/>
        </p:spPr>
      </p:pic>
      <p:pic>
        <p:nvPicPr>
          <p:cNvPr id="158722" name="Picture 2" descr="Картинки по запросу конвенция о правах инвалидов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308304" y="188640"/>
            <a:ext cx="1728192" cy="272098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143000"/>
          </a:xfrm>
        </p:spPr>
        <p:txBody>
          <a:bodyPr/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Все ли дети могут учиться в школе?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57698" name="Picture 2" descr="Картинки по запросу конвенция о правах инвалидов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1484784"/>
            <a:ext cx="2016224" cy="2654697"/>
          </a:xfrm>
          <a:prstGeom prst="rect">
            <a:avLst/>
          </a:prstGeom>
          <a:noFill/>
        </p:spPr>
      </p:pic>
      <p:sp>
        <p:nvSpPr>
          <p:cNvPr id="157700" name="AutoShape 4" descr="Картинки по запросу конвенция о правах инвалид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7702" name="AutoShape 6" descr="Картинки по запросу конвенция о правах инвалид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7704" name="AutoShape 8" descr="Картинки по запросу конвенция о правах инвалид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32240" y="1628774"/>
            <a:ext cx="1779935" cy="2317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706" name="Picture 10" descr="Картинки по запросу ученики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835696" y="4581128"/>
            <a:ext cx="5472608" cy="1879008"/>
          </a:xfrm>
          <a:prstGeom prst="rect">
            <a:avLst/>
          </a:prstGeom>
          <a:noFill/>
        </p:spPr>
      </p:pic>
      <p:pic>
        <p:nvPicPr>
          <p:cNvPr id="157708" name="Picture 12" descr="Картинки по запросу доступная среда в школе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79912" y="1628800"/>
            <a:ext cx="1656184" cy="2479317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 нашей школе учатся 10 детей-инвалидов.</a:t>
            </a:r>
          </a:p>
          <a:p>
            <a:pPr>
              <a:buNone/>
            </a:pPr>
            <a:r>
              <a:rPr lang="ru-RU" dirty="0" smtClean="0"/>
              <a:t>В Тверской области – 2130, в стране – миллионы.</a:t>
            </a:r>
            <a:endParaRPr lang="ru-RU" dirty="0"/>
          </a:p>
        </p:txBody>
      </p:sp>
      <p:pic>
        <p:nvPicPr>
          <p:cNvPr id="156674" name="Picture 2" descr="Картинки по запросу количество детей-инвалидов в Тверской област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11760" y="3933056"/>
            <a:ext cx="3810000" cy="238125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20000">
    <p:wedge/>
  </p:transition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8447</TotalTime>
  <Words>571</Words>
  <Application>Microsoft Office PowerPoint</Application>
  <PresentationFormat>Экран (4:3)</PresentationFormat>
  <Paragraphs>60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Wingdings</vt:lpstr>
      <vt:lpstr>Diseño predeterminado</vt:lpstr>
      <vt:lpstr>Международный день инвалидов</vt:lpstr>
      <vt:lpstr>3 декабря</vt:lpstr>
      <vt:lpstr>Презентация PowerPoint</vt:lpstr>
      <vt:lpstr>Российское законодательство об образовании инвалидов</vt:lpstr>
      <vt:lpstr>Обучающиеся с ограниченными возможностями здоровья</vt:lpstr>
      <vt:lpstr>Презентация PowerPoint</vt:lpstr>
      <vt:lpstr>В  Декларации прав ребенка: </vt:lpstr>
      <vt:lpstr>Все ли дети могут учиться в школе?</vt:lpstr>
      <vt:lpstr>Презентация PowerPoint</vt:lpstr>
      <vt:lpstr>Презентация PowerPoint</vt:lpstr>
      <vt:lpstr>Презентация PowerPoint</vt:lpstr>
      <vt:lpstr>В школе созданы условия для обучения детей с ограниченными возможностями здоровья</vt:lpstr>
      <vt:lpstr>Презентация PowerPoint</vt:lpstr>
      <vt:lpstr>Они вдохновляют!  Ведь если смогли они - то может и каждый из нас!</vt:lpstr>
      <vt:lpstr>Презентация PowerPoint</vt:lpstr>
      <vt:lpstr>Презентация PowerPoint</vt:lpstr>
      <vt:lpstr>Томас Эдисон</vt:lpstr>
      <vt:lpstr>Людвиг ван Бетховен</vt:lpstr>
      <vt:lpstr>Стефен Хокинг</vt:lpstr>
      <vt:lpstr>Том Круз</vt:lpstr>
      <vt:lpstr>Уолт Дисней</vt:lpstr>
      <vt:lpstr>Винсент Ван Гог</vt:lpstr>
      <vt:lpstr>Ник Вуйчич</vt:lpstr>
      <vt:lpstr>Диана Гурцкая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Пользователь Windows</cp:lastModifiedBy>
  <cp:revision>832</cp:revision>
  <dcterms:created xsi:type="dcterms:W3CDTF">2010-05-23T14:28:12Z</dcterms:created>
  <dcterms:modified xsi:type="dcterms:W3CDTF">2016-12-02T06:29:46Z</dcterms:modified>
</cp:coreProperties>
</file>