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310" r:id="rId3"/>
    <p:sldId id="258" r:id="rId4"/>
    <p:sldId id="311" r:id="rId5"/>
    <p:sldId id="281" r:id="rId6"/>
    <p:sldId id="276" r:id="rId7"/>
    <p:sldId id="264" r:id="rId8"/>
    <p:sldId id="266" r:id="rId9"/>
    <p:sldId id="268" r:id="rId10"/>
    <p:sldId id="313" r:id="rId11"/>
    <p:sldId id="271" r:id="rId12"/>
    <p:sldId id="274" r:id="rId13"/>
    <p:sldId id="277" r:id="rId14"/>
    <p:sldId id="275" r:id="rId15"/>
    <p:sldId id="30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95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B0D25-B024-4E61-B8CF-531F2BB250BA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EFE8A-0315-4364-B3FB-7238BEDEA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Documents and Settings\ИЦШ\Рабочий стол\Семинар Пушк\папка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6632"/>
            <a:ext cx="8496944" cy="6408712"/>
          </a:xfrm>
          <a:prstGeom prst="rect">
            <a:avLst/>
          </a:prstGeom>
          <a:noFill/>
        </p:spPr>
      </p:pic>
      <p:pic>
        <p:nvPicPr>
          <p:cNvPr id="6" name="Picture 1" descr="D:\Documents and Settings\ИЦШ\Рабочий стол\Семинар Пушк\DSC024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852936"/>
            <a:ext cx="3816424" cy="259228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164288" y="42210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308304" y="4149080"/>
            <a:ext cx="117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427984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419872" y="5373216"/>
            <a:ext cx="5189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Подготовила педагог-библиотекарь</a:t>
            </a:r>
          </a:p>
          <a:p>
            <a:pPr algn="ctr"/>
            <a:r>
              <a:rPr lang="ru-RU" dirty="0" smtClean="0"/>
              <a:t>МОУ «</a:t>
            </a:r>
            <a:r>
              <a:rPr lang="ru-RU" dirty="0" err="1" smtClean="0"/>
              <a:t>Эммаусская</a:t>
            </a:r>
            <a:r>
              <a:rPr lang="ru-RU" dirty="0" smtClean="0"/>
              <a:t> СОШ» Шабанова Ж.В.</a:t>
            </a:r>
          </a:p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267744" y="836712"/>
            <a:ext cx="468052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835696" y="548680"/>
            <a:ext cx="52565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ПРИОБЩЕНИЕ  ДЕТЕЙ И ПОДРОСТКОВ К  ЧТЕНИЮ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Documents and Settings\ИЦШ\Рабочий стол\Семинар Пушк\папка\shablon-knigi-prevyu-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033" y="0"/>
            <a:ext cx="8712967" cy="64807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23728" y="2204864"/>
            <a:ext cx="525658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«Чтение  - это окошко, через которое дети </a:t>
            </a:r>
            <a:r>
              <a:rPr lang="ru-RU" sz="2800" smtClean="0"/>
              <a:t>познают мир и  самих </a:t>
            </a:r>
            <a:r>
              <a:rPr lang="ru-RU" sz="2800" dirty="0" smtClean="0"/>
              <a:t>себя!» </a:t>
            </a:r>
          </a:p>
          <a:p>
            <a:r>
              <a:rPr lang="ru-RU" dirty="0" smtClean="0"/>
              <a:t>                                                 </a:t>
            </a:r>
            <a:r>
              <a:rPr lang="ru-RU" b="1" dirty="0" smtClean="0"/>
              <a:t>В.Сухомлинский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/>
              <a:t>Почему необходимо приобщение к чтению?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97163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70000" lnSpcReduction="20000"/>
          </a:bodyPr>
          <a:lstStyle/>
          <a:p>
            <a:pPr indent="441325">
              <a:buNone/>
            </a:pPr>
            <a:endParaRPr lang="ru-RU" sz="2000" b="1" i="1" dirty="0" smtClean="0"/>
          </a:p>
          <a:p>
            <a:pPr marL="441325" indent="-441325" algn="ctr">
              <a:buNone/>
              <a:tabLst>
                <a:tab pos="457200" algn="l"/>
              </a:tabLst>
            </a:pPr>
            <a:r>
              <a:rPr lang="ru-RU" b="1" dirty="0" smtClean="0"/>
              <a:t>       Чтение имеет огромное социальное значение: </a:t>
            </a:r>
          </a:p>
          <a:p>
            <a:pPr marL="441325" indent="-441325" algn="ctr">
              <a:buNone/>
              <a:tabLst>
                <a:tab pos="457200" algn="l"/>
              </a:tabLst>
            </a:pPr>
            <a:r>
              <a:rPr lang="ru-RU" b="1" dirty="0" smtClean="0"/>
              <a:t>     - обеспечивает равенство жизненного старта для девочек и мальчиков, бедных и богатых, здоровых и больных;</a:t>
            </a:r>
          </a:p>
          <a:p>
            <a:pPr marL="441325" indent="-441325" algn="ctr">
              <a:buNone/>
              <a:tabLst>
                <a:tab pos="457200" algn="l"/>
              </a:tabLst>
            </a:pPr>
            <a:r>
              <a:rPr lang="ru-RU" b="1" dirty="0" smtClean="0"/>
              <a:t>     -развивает интеллект, восприятие, память и воображение;</a:t>
            </a:r>
          </a:p>
          <a:p>
            <a:pPr marL="441325" indent="-441325" algn="ctr">
              <a:buNone/>
              <a:tabLst>
                <a:tab pos="457200" algn="l"/>
              </a:tabLst>
            </a:pPr>
            <a:r>
              <a:rPr lang="ru-RU" b="1" dirty="0" smtClean="0"/>
              <a:t>     -обогащает внутренний мир. </a:t>
            </a:r>
          </a:p>
          <a:p>
            <a:endParaRPr lang="ru-RU" dirty="0"/>
          </a:p>
        </p:txBody>
      </p:sp>
      <p:pic>
        <p:nvPicPr>
          <p:cNvPr id="18433" name="Picture 1" descr="D:\Documents and Settings\ИЦШ\Рабочий стол\Семинар Пушк\IMG_16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836712"/>
            <a:ext cx="4104456" cy="25202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ocuments and Settings\ИЦШ\Рабочий стол\Семинар Пушк\папка\0008-008-Novaja-missija-shkolnoj-biblioteki-podgotovka-podrastajuschego-pokoleni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8208912" cy="5976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332656"/>
            <a:ext cx="8229600" cy="579350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     Новые информационные технологии сегодня стремительно вошли в библиотечную деятельность, сделали библиотеки более привлекательными для так называемого «цифрового» поколения, вывели библиотечную деятельность на иной, более продуктивный, чем прежде уровень. Но задача библиотеки – привлечение к чтению – при этом не изменилась, а лишь приобрела новую глубину и содержание, получила новый потенциал.</a:t>
            </a:r>
          </a:p>
          <a:p>
            <a:pPr>
              <a:buNone/>
            </a:pPr>
            <a:r>
              <a:rPr lang="ru-RU" b="1" dirty="0" smtClean="0"/>
              <a:t>      Сегодня проблемы чтения в России выходят на первый план как проблемы государственного значения.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323528"/>
            <a:ext cx="8229600" cy="6754762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«Новая модель» чтения предполагает: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-наличие </a:t>
            </a:r>
            <a:r>
              <a:rPr lang="ru-RU" sz="2800" b="1" dirty="0" err="1" smtClean="0"/>
              <a:t>медиасреды</a:t>
            </a:r>
            <a:r>
              <a:rPr lang="ru-RU" sz="2800" b="1" dirty="0" smtClean="0"/>
              <a:t>;</a:t>
            </a:r>
            <a:br>
              <a:rPr lang="ru-RU" sz="2800" b="1" dirty="0" smtClean="0"/>
            </a:br>
            <a:r>
              <a:rPr lang="ru-RU" sz="2800" b="1" dirty="0" smtClean="0"/>
              <a:t>-изучение основ информационной грамотности и информационной культуры.</a:t>
            </a:r>
            <a:br>
              <a:rPr lang="ru-RU" sz="2800" b="1" dirty="0" smtClean="0"/>
            </a:br>
            <a:endParaRPr lang="ru-RU" sz="2800" b="1" dirty="0"/>
          </a:p>
        </p:txBody>
      </p:sp>
      <p:pic>
        <p:nvPicPr>
          <p:cNvPr id="1026" name="Picture 2" descr="D:\Documents and Settings\ИЦШ\Рабочий стол\Семинар Пушк\Новая папка\DSCF1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789040"/>
            <a:ext cx="3816424" cy="2736304"/>
          </a:xfrm>
          <a:prstGeom prst="rect">
            <a:avLst/>
          </a:prstGeom>
          <a:noFill/>
        </p:spPr>
      </p:pic>
      <p:pic>
        <p:nvPicPr>
          <p:cNvPr id="16386" name="Picture 2" descr="D:\Documents and Settings\ИЦШ\Рабочий стол\Семинар Пушк\IMG_16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789040"/>
            <a:ext cx="3600400" cy="266429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79388" y="1341438"/>
            <a:ext cx="8785225" cy="53276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51520" y="620688"/>
            <a:ext cx="86423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u="sng" dirty="0"/>
              <a:t>Кто должен приобщать к чтению?</a:t>
            </a:r>
          </a:p>
        </p:txBody>
      </p:sp>
      <p:sp>
        <p:nvSpPr>
          <p:cNvPr id="6169" name="AutoShape 25"/>
          <p:cNvSpPr>
            <a:spLocks noChangeArrowheads="1"/>
          </p:cNvSpPr>
          <p:nvPr/>
        </p:nvSpPr>
        <p:spPr bwMode="auto">
          <a:xfrm>
            <a:off x="6516216" y="4725144"/>
            <a:ext cx="2089150" cy="5032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dirty="0"/>
              <a:t>библиотекари</a:t>
            </a:r>
          </a:p>
        </p:txBody>
      </p:sp>
      <p:sp>
        <p:nvSpPr>
          <p:cNvPr id="6170" name="AutoShape 26"/>
          <p:cNvSpPr>
            <a:spLocks noChangeArrowheads="1"/>
          </p:cNvSpPr>
          <p:nvPr/>
        </p:nvSpPr>
        <p:spPr bwMode="auto">
          <a:xfrm>
            <a:off x="3059832" y="6165304"/>
            <a:ext cx="2089150" cy="5048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dirty="0"/>
              <a:t>родители</a:t>
            </a:r>
          </a:p>
        </p:txBody>
      </p:sp>
      <p:sp>
        <p:nvSpPr>
          <p:cNvPr id="6171" name="AutoShape 27"/>
          <p:cNvSpPr>
            <a:spLocks noChangeArrowheads="1"/>
          </p:cNvSpPr>
          <p:nvPr/>
        </p:nvSpPr>
        <p:spPr bwMode="auto">
          <a:xfrm>
            <a:off x="395536" y="4077072"/>
            <a:ext cx="2089150" cy="5048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dirty="0">
                <a:solidFill>
                  <a:srgbClr val="000066"/>
                </a:solidFill>
              </a:rPr>
              <a:t>педагоги</a:t>
            </a:r>
          </a:p>
        </p:txBody>
      </p:sp>
      <p:pic>
        <p:nvPicPr>
          <p:cNvPr id="17" name="Picture 9" descr="C:\My Documents\1Мои рисунки\библиотека\boy,gif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3" y="1268760"/>
            <a:ext cx="2232248" cy="2856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B1\Desktop\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492896"/>
            <a:ext cx="2076450" cy="1428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B1\Desktop\Библиотекарь_Лозбичев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2276872"/>
            <a:ext cx="2151060" cy="2241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B1\Desktop\rodi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149080"/>
            <a:ext cx="1770236" cy="1790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79512" y="116632"/>
            <a:ext cx="8785225" cy="655178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01650" y="548680"/>
            <a:ext cx="86423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u="sng" dirty="0" smtClean="0"/>
              <a:t>С  чего  начать  работу    </a:t>
            </a:r>
          </a:p>
          <a:p>
            <a:pPr algn="ctr"/>
            <a:r>
              <a:rPr lang="ru-RU" sz="2800" b="1" u="sng" dirty="0" smtClean="0"/>
              <a:t>по  привлечению детей  к чтению</a:t>
            </a:r>
            <a:endParaRPr lang="ru-RU" sz="2800" b="1" u="sng" dirty="0">
              <a:solidFill>
                <a:schemeClr val="bg1"/>
              </a:solidFill>
            </a:endParaRPr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395536" y="1804174"/>
            <a:ext cx="813715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54013" indent="-354013" algn="just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2400" b="1" dirty="0" smtClean="0"/>
              <a:t>овладевать </a:t>
            </a:r>
            <a:r>
              <a:rPr lang="ru-RU" sz="2400" b="1" dirty="0"/>
              <a:t>психологическими навыками;</a:t>
            </a:r>
          </a:p>
          <a:p>
            <a:pPr marL="354013" indent="-354013" algn="just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2400" b="1" dirty="0"/>
              <a:t>строить свое общение с детьми, опираясь на эстетический и нравственный потенциал литературы и искусства;</a:t>
            </a:r>
          </a:p>
          <a:p>
            <a:pPr marL="354013" indent="-354013" algn="just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2400" b="1" dirty="0"/>
              <a:t>быть мудрым, терпеливым;</a:t>
            </a:r>
          </a:p>
          <a:p>
            <a:pPr marL="354013" indent="-354013" algn="just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2400" b="1" dirty="0"/>
              <a:t>создавать неформальную обстановку;</a:t>
            </a:r>
          </a:p>
          <a:p>
            <a:pPr marL="354013" indent="-354013" algn="just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2400" b="1" dirty="0"/>
              <a:t>предоставлять знания направляющего характера; </a:t>
            </a:r>
          </a:p>
          <a:p>
            <a:pPr marL="354013" indent="-354013" algn="just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2400" b="1" dirty="0"/>
              <a:t>организовывать выполнение творческих или игровых работ.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79388" y="1341438"/>
            <a:ext cx="8785225" cy="53276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251520" y="2348880"/>
            <a:ext cx="4824413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74638" indent="-274638">
              <a:buFontTx/>
              <a:buChar char="•"/>
            </a:pPr>
            <a:r>
              <a:rPr lang="ru-RU" sz="2000" b="1" dirty="0"/>
              <a:t>обсуждение</a:t>
            </a:r>
          </a:p>
          <a:p>
            <a:pPr marL="274638" indent="-274638">
              <a:buFontTx/>
              <a:buChar char="•"/>
            </a:pPr>
            <a:r>
              <a:rPr lang="ru-RU" sz="2000" b="1" dirty="0"/>
              <a:t>творческий конкурс (рисунков, иллюстрированных книг, сочинений, чтецов, рукописной книги и т.п.)</a:t>
            </a:r>
          </a:p>
          <a:p>
            <a:pPr marL="274638" indent="-274638">
              <a:buFontTx/>
              <a:buChar char="•"/>
            </a:pPr>
            <a:r>
              <a:rPr lang="ru-RU" sz="2000" b="1" dirty="0"/>
              <a:t>викторина</a:t>
            </a:r>
          </a:p>
          <a:p>
            <a:pPr marL="274638" indent="-274638">
              <a:buFontTx/>
              <a:buChar char="•"/>
            </a:pPr>
            <a:r>
              <a:rPr lang="ru-RU" sz="2000" b="1" dirty="0"/>
              <a:t>турнир</a:t>
            </a:r>
          </a:p>
          <a:p>
            <a:pPr marL="274638" indent="-274638">
              <a:buFontTx/>
              <a:buChar char="•"/>
            </a:pPr>
            <a:r>
              <a:rPr lang="ru-RU" sz="2000" b="1" dirty="0"/>
              <a:t>КВН</a:t>
            </a:r>
          </a:p>
          <a:p>
            <a:pPr marL="274638" indent="-274638">
              <a:buFontTx/>
              <a:buChar char="•"/>
            </a:pPr>
            <a:r>
              <a:rPr lang="ru-RU" sz="2000" b="1" dirty="0"/>
              <a:t>познавательный час и др.</a:t>
            </a: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323528" y="908720"/>
            <a:ext cx="83518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tabLst>
                <a:tab pos="457200" algn="l"/>
              </a:tabLst>
              <a:defRPr/>
            </a:pPr>
            <a:r>
              <a:rPr lang="ru-RU" sz="2800" b="1" dirty="0"/>
              <a:t>При организации </a:t>
            </a:r>
            <a:r>
              <a:rPr lang="ru-RU" sz="2800" b="1" dirty="0" smtClean="0"/>
              <a:t>работы со </a:t>
            </a:r>
            <a:r>
              <a:rPr lang="ru-RU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школьниками</a:t>
            </a:r>
            <a:r>
              <a:rPr lang="ru-RU" sz="2800" b="1" dirty="0" smtClean="0"/>
              <a:t> используются :</a:t>
            </a:r>
            <a:endParaRPr lang="ru-RU" sz="2800" b="1" dirty="0"/>
          </a:p>
        </p:txBody>
      </p:sp>
      <p:pic>
        <p:nvPicPr>
          <p:cNvPr id="2050" name="Picture 2" descr="D:\Documents and Settings\ИЦШ\Рабочий стол\Семинар Пушк\фото ИЦШ\DSCF22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789040"/>
            <a:ext cx="4392488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ИЦШ\Рабочий стол\Семинар Пушк\2012-12-11-1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573016"/>
            <a:ext cx="4680520" cy="2880320"/>
          </a:xfrm>
          <a:prstGeom prst="rect">
            <a:avLst/>
          </a:prstGeom>
          <a:noFill/>
        </p:spPr>
      </p:pic>
      <p:pic>
        <p:nvPicPr>
          <p:cNvPr id="1027" name="Picture 3" descr="D:\Documents and Settings\ИЦШ\Рабочий стол\Семинар Пушк\фото\Изображение 0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0648"/>
            <a:ext cx="4464496" cy="309634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436096" y="404664"/>
            <a:ext cx="27363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виде познавательного часа во всех классах начальной школы МОУ «</a:t>
            </a:r>
            <a:r>
              <a:rPr lang="ru-RU" dirty="0" err="1" smtClean="0"/>
              <a:t>Эммаусская</a:t>
            </a:r>
            <a:r>
              <a:rPr lang="ru-RU" dirty="0" smtClean="0"/>
              <a:t> СОШ» с ребятами проводились уроки знакомства с библиотеками мира, с историей появления книги.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3573016"/>
            <a:ext cx="25202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конце уроков проводились викторины, ребята рассказывали то, о чём узнали на уроке, дополняли своими рассказами.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79388" y="1341438"/>
            <a:ext cx="8785225" cy="53276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467544" y="1340768"/>
            <a:ext cx="8424936" cy="35394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74638" indent="-274638">
              <a:buFontTx/>
              <a:buChar char="•"/>
            </a:pPr>
            <a:r>
              <a:rPr lang="ru-RU" sz="2000" b="1" dirty="0"/>
              <a:t>беседа</a:t>
            </a:r>
          </a:p>
          <a:p>
            <a:pPr marL="274638" indent="-274638">
              <a:buFontTx/>
              <a:buChar char="•"/>
            </a:pPr>
            <a:r>
              <a:rPr lang="ru-RU" sz="2000" b="1" dirty="0"/>
              <a:t>библиографический обзор литературы </a:t>
            </a:r>
          </a:p>
          <a:p>
            <a:pPr marL="274638" indent="-274638">
              <a:buFontTx/>
              <a:buChar char="•"/>
            </a:pPr>
            <a:r>
              <a:rPr lang="ru-RU" sz="2000" b="1" dirty="0"/>
              <a:t>библиографический список литературы, указатель</a:t>
            </a:r>
          </a:p>
          <a:p>
            <a:pPr marL="274638" indent="-274638">
              <a:buFontTx/>
              <a:buChar char="•"/>
            </a:pPr>
            <a:r>
              <a:rPr lang="ru-RU" sz="2000" b="1" dirty="0" smtClean="0"/>
              <a:t>игра</a:t>
            </a:r>
            <a:r>
              <a:rPr lang="ru-RU" sz="2000" b="1" dirty="0"/>
              <a:t>, конкурс, </a:t>
            </a:r>
            <a:r>
              <a:rPr lang="ru-RU" sz="2000" b="1" dirty="0" smtClean="0"/>
              <a:t>викторина</a:t>
            </a:r>
          </a:p>
          <a:p>
            <a:pPr marL="274638" indent="-274638">
              <a:buFontTx/>
              <a:buChar char="•"/>
            </a:pPr>
            <a:r>
              <a:rPr lang="ru-RU" sz="2000" b="1" dirty="0" smtClean="0"/>
              <a:t>информационный стенд, плакат</a:t>
            </a:r>
          </a:p>
          <a:p>
            <a:pPr marL="274638" indent="-274638">
              <a:buFontTx/>
              <a:buChar char="•"/>
            </a:pPr>
            <a:r>
              <a:rPr lang="ru-RU" sz="2000" b="1" dirty="0" smtClean="0"/>
              <a:t>книжная выставка, стол просмотра</a:t>
            </a:r>
          </a:p>
          <a:p>
            <a:pPr marL="274638" indent="-274638">
              <a:buFontTx/>
              <a:buChar char="•"/>
            </a:pPr>
            <a:r>
              <a:rPr lang="ru-RU" sz="2000" b="1" dirty="0" smtClean="0"/>
              <a:t>презентация</a:t>
            </a:r>
          </a:p>
          <a:p>
            <a:pPr marL="274638" indent="-274638">
              <a:buFontTx/>
              <a:buChar char="•"/>
            </a:pPr>
            <a:r>
              <a:rPr lang="ru-RU" sz="2000" b="1" dirty="0" smtClean="0"/>
              <a:t>тематическая неделя</a:t>
            </a:r>
          </a:p>
          <a:p>
            <a:pPr marL="274638" indent="-274638">
              <a:buFontTx/>
              <a:buChar char="•"/>
            </a:pPr>
            <a:r>
              <a:rPr lang="ru-RU" sz="2000" b="1" dirty="0" smtClean="0"/>
              <a:t>тематическое и персональное чтения</a:t>
            </a:r>
          </a:p>
          <a:p>
            <a:pPr marL="274638" indent="-274638">
              <a:buFontTx/>
              <a:buChar char="•"/>
            </a:pPr>
            <a:r>
              <a:rPr lang="ru-RU" sz="2000" b="1" dirty="0" smtClean="0"/>
              <a:t>библиотечные уроки</a:t>
            </a:r>
          </a:p>
          <a:p>
            <a:pPr marL="274638" indent="-274638"/>
            <a:endParaRPr lang="ru-RU" sz="2400" b="1" dirty="0"/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395536" y="548680"/>
            <a:ext cx="83534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/>
              <a:t>Общими </a:t>
            </a:r>
            <a:r>
              <a:rPr lang="ru-RU" sz="24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ДЛЯ ВСЕХ ГРУПП ПОЛЬЗОВАТЕЛЕЙ</a:t>
            </a:r>
            <a:r>
              <a:rPr lang="ru-RU" sz="2400" b="1" dirty="0"/>
              <a:t>, независимо от возраста являются:</a:t>
            </a:r>
          </a:p>
        </p:txBody>
      </p:sp>
      <p:pic>
        <p:nvPicPr>
          <p:cNvPr id="1026" name="Picture 2" descr="D:\Documents and Settings\ИЦШ\Рабочий стол\Семинар Пушк\Новая папка\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437112"/>
            <a:ext cx="3348880" cy="2232248"/>
          </a:xfrm>
          <a:prstGeom prst="rect">
            <a:avLst/>
          </a:prstGeom>
          <a:noFill/>
        </p:spPr>
      </p:pic>
      <p:pic>
        <p:nvPicPr>
          <p:cNvPr id="12289" name="Picture 1" descr="D:\Documents and Settings\ИЦШ\Рабочий стол\Семинар Пушк\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437112"/>
            <a:ext cx="3384376" cy="2232248"/>
          </a:xfrm>
          <a:prstGeom prst="rect">
            <a:avLst/>
          </a:prstGeom>
          <a:noFill/>
        </p:spPr>
      </p:pic>
      <p:pic>
        <p:nvPicPr>
          <p:cNvPr id="2" name="Picture 2" descr="D:\Documents and Settings\ИЦШ\Рабочий стол\Семинар Пушк\Изображение 1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276872"/>
            <a:ext cx="3240360" cy="194421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79388" y="1341438"/>
            <a:ext cx="8785225" cy="53276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07504" y="692696"/>
            <a:ext cx="86423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u="sng" dirty="0"/>
              <a:t>Инновационные формы работы:</a:t>
            </a: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467544" y="2492896"/>
            <a:ext cx="504056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74638" indent="-274638">
              <a:buFont typeface="Wingdings" pitchFamily="2" charset="2"/>
              <a:buChar char="ü"/>
            </a:pPr>
            <a:endParaRPr lang="ru-RU" sz="2000" b="1" dirty="0" smtClean="0"/>
          </a:p>
          <a:p>
            <a:pPr marL="274638" indent="-274638"/>
            <a:endParaRPr lang="ru-RU" sz="2000" b="1" dirty="0"/>
          </a:p>
        </p:txBody>
      </p:sp>
      <p:pic>
        <p:nvPicPr>
          <p:cNvPr id="2051" name="Picture 3" descr="D:\Documents and Settings\ИЦШ\Рабочий стол\Семинар Пушк\Новая папка\DSCF12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429000"/>
            <a:ext cx="3528392" cy="26642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83568" y="1412776"/>
            <a:ext cx="82110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 ним относятся: работа с фондом </a:t>
            </a:r>
            <a:r>
              <a:rPr lang="ru-RU" dirty="0" err="1" smtClean="0"/>
              <a:t>медиатеки</a:t>
            </a:r>
            <a:r>
              <a:rPr lang="ru-RU" dirty="0" smtClean="0"/>
              <a:t>, работа над созданием презентаций, посвящённых писателям, их книгам.</a:t>
            </a:r>
          </a:p>
          <a:p>
            <a:pPr algn="ctr"/>
            <a:r>
              <a:rPr lang="ru-RU" dirty="0" smtClean="0"/>
              <a:t>Библиотечные уроки почти все проводятся в сопровождении не только книжных выставок, но и  демонстрацией презентаций, либо показом фильмов, мультфильмов по произведениям изучаемого автора, после чего ребята с удовольствием разбирают книги в библиотеке.</a:t>
            </a:r>
            <a:endParaRPr lang="ru-RU" dirty="0"/>
          </a:p>
        </p:txBody>
      </p:sp>
      <p:pic>
        <p:nvPicPr>
          <p:cNvPr id="11265" name="Picture 1" descr="D:\Documents and Settings\ИЦШ\Рабочий стол\Семинар Пушк\Михалков\Изображение 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501008"/>
            <a:ext cx="3744416" cy="259228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ФОРМЫ старые – ПОДХОДЫ новые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24744"/>
            <a:ext cx="8435280" cy="4680520"/>
          </a:xfrm>
        </p:spPr>
        <p:txBody>
          <a:bodyPr>
            <a:normAutofit fontScale="70000" lnSpcReduction="2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3100" b="1" dirty="0" smtClean="0"/>
              <a:t>Сетевые технологии расширяют возможности библиографического обслуживания и представления информации читателю.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3100" b="1" dirty="0" smtClean="0"/>
              <a:t>        Одним из направлений информационного обслуживания с использованием компьютерной технологии является электронный каталог нашей школьной библиотеки. Любой читатель может зайти через интернет и узнать о наличии в </a:t>
            </a:r>
            <a:r>
              <a:rPr lang="ru-RU" sz="3100" b="1" dirty="0" err="1" smtClean="0"/>
              <a:t>Эммаусской</a:t>
            </a:r>
            <a:r>
              <a:rPr lang="ru-RU" sz="3100" b="1" dirty="0" smtClean="0"/>
              <a:t> школьной библиотеке необходимой ему книги.</a:t>
            </a:r>
          </a:p>
          <a:p>
            <a:pPr>
              <a:lnSpc>
                <a:spcPct val="120000"/>
              </a:lnSpc>
              <a:buNone/>
            </a:pPr>
            <a:r>
              <a:rPr lang="ru-RU" sz="2600" b="1" dirty="0" smtClean="0"/>
              <a:t>         </a:t>
            </a:r>
          </a:p>
          <a:p>
            <a:pPr>
              <a:buNone/>
            </a:pP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1026" name="Picture 2" descr="D:\Documents and Settings\ИЦШ\Рабочий стол\Семинар Пушк\Новая папка\IMG_16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933056"/>
            <a:ext cx="3600400" cy="2664296"/>
          </a:xfrm>
          <a:prstGeom prst="rect">
            <a:avLst/>
          </a:prstGeom>
          <a:noFill/>
        </p:spPr>
      </p:pic>
      <p:pic>
        <p:nvPicPr>
          <p:cNvPr id="3074" name="Picture 2" descr="D:\Documents and Settings\ИЦШ\Рабочий стол\Семинар Пушк\фото ИЦШ\DSCF22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861048"/>
            <a:ext cx="3672408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179388" y="1341438"/>
            <a:ext cx="8785225" cy="53276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395536" y="188640"/>
            <a:ext cx="82804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54013" algn="ctr"/>
            <a:r>
              <a:rPr lang="ru-RU" sz="2800" b="1" dirty="0"/>
              <a:t>Какую бы форму работы </a:t>
            </a:r>
            <a:r>
              <a:rPr lang="ru-RU" sz="2800" b="1" dirty="0" smtClean="0"/>
              <a:t>мы </a:t>
            </a:r>
            <a:r>
              <a:rPr lang="ru-RU" sz="2800" b="1" dirty="0"/>
              <a:t>не избрали, одним из обязательных условий ее организации и проведения </a:t>
            </a:r>
            <a:r>
              <a:rPr lang="ru-RU" sz="2800" b="1" dirty="0" smtClean="0"/>
              <a:t> является </a:t>
            </a:r>
            <a:r>
              <a:rPr lang="ru-RU" sz="2800" b="1" dirty="0"/>
              <a:t>реклама книги и чтения. </a:t>
            </a:r>
          </a:p>
        </p:txBody>
      </p:sp>
      <p:pic>
        <p:nvPicPr>
          <p:cNvPr id="7169" name="Picture 1" descr="C:\Users\B1\Desktop\библ\материалы по планированию\неделя детской книги 2014\кн неделя 2014\DSCN00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077072"/>
            <a:ext cx="3455993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8" descr="MCj0406184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484784"/>
            <a:ext cx="4134366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12" descr="DSC0246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65938" y="2132856"/>
            <a:ext cx="2278062" cy="1758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6" descr="Image1"/>
          <p:cNvPicPr>
            <a:picLocks noChangeAspect="1" noChangeArrowheads="1"/>
          </p:cNvPicPr>
          <p:nvPr/>
        </p:nvPicPr>
        <p:blipFill>
          <a:blip r:embed="rId6" cstate="print">
            <a:lum bright="-12000"/>
          </a:blip>
          <a:srcRect r="37486"/>
          <a:stretch>
            <a:fillRect/>
          </a:stretch>
        </p:blipFill>
        <p:spPr bwMode="auto">
          <a:xfrm>
            <a:off x="179512" y="1844824"/>
            <a:ext cx="1800225" cy="2149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0" descr="632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3136"/>
            <a:ext cx="2938815" cy="2204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Documents and Settings\ИЦШ\Рабочий стол\Семинар Пушк\папка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424936" cy="640871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411760" y="836712"/>
            <a:ext cx="673224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Спасибо за внимание! </a:t>
            </a:r>
          </a:p>
          <a:p>
            <a:pPr algn="ctr"/>
            <a:r>
              <a:rPr lang="ru-RU" sz="4400" b="1" dirty="0" smtClean="0"/>
              <a:t>Всем творческих успехов!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1585</TotalTime>
  <Words>491</Words>
  <Application>Microsoft Office PowerPoint</Application>
  <PresentationFormat>Экран (4:3)</PresentationFormat>
  <Paragraphs>57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Почему необходимо приобщение к чтению?</vt:lpstr>
      <vt:lpstr>Слайд 4</vt:lpstr>
      <vt:lpstr>Слайд 5</vt:lpstr>
      <vt:lpstr>«Новая модель» чтения предполагает:  -наличие медиасреды; -изучение основ информационной грамотности и информационной культуры. </vt:lpstr>
      <vt:lpstr>Слайд 7</vt:lpstr>
      <vt:lpstr>Слайд 8</vt:lpstr>
      <vt:lpstr>Слайд 9</vt:lpstr>
      <vt:lpstr>Слайд 10</vt:lpstr>
      <vt:lpstr>Слайд 11</vt:lpstr>
      <vt:lpstr>Слайд 12</vt:lpstr>
      <vt:lpstr>ФОРМЫ старые – ПОДХОДЫ новые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формы и методы привлечения к чтению</dc:title>
  <dc:creator>B1</dc:creator>
  <cp:lastModifiedBy>Библиотекарь</cp:lastModifiedBy>
  <cp:revision>192</cp:revision>
  <dcterms:created xsi:type="dcterms:W3CDTF">2014-12-22T06:44:17Z</dcterms:created>
  <dcterms:modified xsi:type="dcterms:W3CDTF">2017-04-27T07:14:59Z</dcterms:modified>
</cp:coreProperties>
</file>